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webextensions/webextension1.xml" ContentType="application/vnd.ms-office.webextension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webextensions/taskpanes.xml" ContentType="application/vnd.ms-office.webextensiontaskpan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11/relationships/webextensiontaskpanes" Target="ppt/webextensions/taskpanes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431" r:id="rId2"/>
    <p:sldId id="435" r:id="rId3"/>
    <p:sldId id="456" r:id="rId4"/>
    <p:sldId id="436" r:id="rId5"/>
    <p:sldId id="463" r:id="rId6"/>
    <p:sldId id="433" r:id="rId7"/>
    <p:sldId id="437" r:id="rId8"/>
    <p:sldId id="438" r:id="rId9"/>
    <p:sldId id="439" r:id="rId10"/>
    <p:sldId id="440" r:id="rId11"/>
    <p:sldId id="441" r:id="rId12"/>
    <p:sldId id="442" r:id="rId13"/>
    <p:sldId id="443" r:id="rId14"/>
    <p:sldId id="444" r:id="rId15"/>
    <p:sldId id="445" r:id="rId16"/>
    <p:sldId id="446" r:id="rId17"/>
    <p:sldId id="464" r:id="rId18"/>
    <p:sldId id="466" r:id="rId19"/>
    <p:sldId id="447" r:id="rId20"/>
    <p:sldId id="465" r:id="rId21"/>
    <p:sldId id="448" r:id="rId22"/>
    <p:sldId id="450" r:id="rId23"/>
    <p:sldId id="449" r:id="rId24"/>
    <p:sldId id="451" r:id="rId25"/>
    <p:sldId id="452" r:id="rId26"/>
    <p:sldId id="453" r:id="rId27"/>
    <p:sldId id="454" r:id="rId28"/>
    <p:sldId id="459" r:id="rId29"/>
    <p:sldId id="460" r:id="rId30"/>
    <p:sldId id="461" r:id="rId31"/>
    <p:sldId id="462" r:id="rId32"/>
    <p:sldId id="45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374147"/>
    <a:srgbClr val="474147"/>
    <a:srgbClr val="474747"/>
    <a:srgbClr val="68DAD5"/>
    <a:srgbClr val="ECECEC"/>
    <a:srgbClr val="E6E6E6"/>
    <a:srgbClr val="189AEE"/>
    <a:srgbClr val="364046"/>
    <a:srgbClr val="D1D3D4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6417" autoAdjust="0"/>
    <p:restoredTop sz="85766"/>
  </p:normalViewPr>
  <p:slideViewPr>
    <p:cSldViewPr snapToGrid="0" snapToObjects="1" showGuides="1">
      <p:cViewPr>
        <p:scale>
          <a:sx n="68" d="100"/>
          <a:sy n="68" d="100"/>
        </p:scale>
        <p:origin x="-1158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8" d="100"/>
          <a:sy n="128" d="100"/>
        </p:scale>
        <p:origin x="2792" y="17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AF567A-BC07-8548-96C1-DF65711BE3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715451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6F7BB3-440A-F84D-BF09-ECCD82CE060D}" type="datetimeFigureOut">
              <a:rPr lang="en-US" smtClean="0"/>
              <a:pPr/>
              <a:t>3/12/2019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89D761-1DE0-494B-92FE-E19958CCCD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96627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3219" y="2638242"/>
            <a:ext cx="9436608" cy="1014984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algn="l">
              <a:defRPr lang="en-US" sz="36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3219" y="3525864"/>
            <a:ext cx="9436608" cy="73152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3341426" y="6474731"/>
            <a:ext cx="5509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</a:rPr>
              <a:t>Proprietary &amp; Confidential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8D9C8E29-B9D6-4745-8198-106A3451E594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7147560" y="944880"/>
            <a:ext cx="5074920" cy="3009900"/>
          </a:xfrm>
          <a:prstGeom prst="line">
            <a:avLst/>
          </a:prstGeom>
          <a:ln w="4699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C84C7EC2-ED41-8947-AD37-BD3531FCE2DA}"/>
              </a:ext>
            </a:extLst>
          </p:cNvPr>
          <p:cNvCxnSpPr>
            <a:cxnSpLocks/>
          </p:cNvCxnSpPr>
          <p:nvPr userDrawn="1"/>
        </p:nvCxnSpPr>
        <p:spPr>
          <a:xfrm flipV="1">
            <a:off x="10682562" y="-45467"/>
            <a:ext cx="0" cy="3699288"/>
          </a:xfrm>
          <a:prstGeom prst="line">
            <a:avLst/>
          </a:prstGeom>
          <a:ln w="46990" cap="rnd">
            <a:solidFill>
              <a:srgbClr val="47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="" xmlns:a16="http://schemas.microsoft.com/office/drawing/2014/main" id="{C06A76BC-72EA-8245-9773-A8946B222978}"/>
              </a:ext>
            </a:extLst>
          </p:cNvPr>
          <p:cNvCxnSpPr>
            <a:cxnSpLocks/>
          </p:cNvCxnSpPr>
          <p:nvPr userDrawn="1"/>
        </p:nvCxnSpPr>
        <p:spPr>
          <a:xfrm flipV="1">
            <a:off x="10682562" y="4329404"/>
            <a:ext cx="0" cy="1367821"/>
          </a:xfrm>
          <a:prstGeom prst="line">
            <a:avLst/>
          </a:prstGeom>
          <a:ln w="46990" cap="rnd">
            <a:solidFill>
              <a:srgbClr val="47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E37EA1C2-B715-473A-B71B-A197056A9F9E}"/>
              </a:ext>
            </a:extLst>
          </p:cNvPr>
          <p:cNvSpPr/>
          <p:nvPr userDrawn="1"/>
        </p:nvSpPr>
        <p:spPr>
          <a:xfrm>
            <a:off x="10139479" y="-323276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A90A24D0-80D9-4AA5-8209-14415295323C}"/>
              </a:ext>
            </a:extLst>
          </p:cNvPr>
          <p:cNvSpPr txBox="1"/>
          <p:nvPr userDrawn="1"/>
        </p:nvSpPr>
        <p:spPr>
          <a:xfrm>
            <a:off x="9572265" y="6387995"/>
            <a:ext cx="22339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accent5"/>
                </a:solidFill>
              </a:rPr>
              <a:t>PROPRIETARY + CONFIDENTIAL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="" xmlns:a16="http://schemas.microsoft.com/office/drawing/2014/main" id="{099B7B5E-3270-4DA0-AA3D-5A33497A0A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3219" y="522858"/>
            <a:ext cx="1276696" cy="78565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="" xmlns:a16="http://schemas.microsoft.com/office/drawing/2014/main" id="{F4E925A4-7311-C641-8389-55852834148F}"/>
              </a:ext>
            </a:extLst>
          </p:cNvPr>
          <p:cNvCxnSpPr>
            <a:cxnSpLocks/>
          </p:cNvCxnSpPr>
          <p:nvPr userDrawn="1"/>
        </p:nvCxnSpPr>
        <p:spPr>
          <a:xfrm flipV="1">
            <a:off x="4419600" y="2072640"/>
            <a:ext cx="7802880" cy="4838700"/>
          </a:xfrm>
          <a:prstGeom prst="line">
            <a:avLst/>
          </a:prstGeom>
          <a:ln w="46990" cap="rnd">
            <a:solidFill>
              <a:srgbClr val="68DA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0EFC6F5-37F6-40A9-948E-EF98AD2E5A7B}"/>
              </a:ext>
            </a:extLst>
          </p:cNvPr>
          <p:cNvSpPr/>
          <p:nvPr userDrawn="1"/>
        </p:nvSpPr>
        <p:spPr>
          <a:xfrm>
            <a:off x="3905145" y="6863052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61939699-C8DE-4885-8B5F-4984A65EEEFE}"/>
              </a:ext>
            </a:extLst>
          </p:cNvPr>
          <p:cNvSpPr/>
          <p:nvPr userDrawn="1"/>
        </p:nvSpPr>
        <p:spPr>
          <a:xfrm flipV="1">
            <a:off x="12197050" y="1869214"/>
            <a:ext cx="154897" cy="230873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06328345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 1">
    <p:bg>
      <p:bgPr>
        <a:solidFill>
          <a:srgbClr val="374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="" xmlns:a16="http://schemas.microsoft.com/office/drawing/2014/main" id="{139BBA56-C4E3-684F-BCBD-FF1CC13CFF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0465" y="585965"/>
            <a:ext cx="1292807" cy="7955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465" y="1693433"/>
            <a:ext cx="10790333" cy="1014984"/>
          </a:xfrm>
        </p:spPr>
        <p:txBody>
          <a:bodyPr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465" y="2592513"/>
            <a:ext cx="10790333" cy="73152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9B45250-7EDA-4D4C-9D19-D9853B6D172E}"/>
              </a:ext>
            </a:extLst>
          </p:cNvPr>
          <p:cNvSpPr/>
          <p:nvPr userDrawn="1"/>
        </p:nvSpPr>
        <p:spPr>
          <a:xfrm>
            <a:off x="5870347" y="6863052"/>
            <a:ext cx="1086165" cy="755722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15E336E-6D89-4554-814B-CB45436B3F6C}"/>
              </a:ext>
            </a:extLst>
          </p:cNvPr>
          <p:cNvSpPr/>
          <p:nvPr userDrawn="1"/>
        </p:nvSpPr>
        <p:spPr>
          <a:xfrm flipV="1">
            <a:off x="12197050" y="1869214"/>
            <a:ext cx="154897" cy="230873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D1694D33-1CD2-4483-BF9F-404BA2987453}"/>
              </a:ext>
            </a:extLst>
          </p:cNvPr>
          <p:cNvSpPr/>
          <p:nvPr userDrawn="1"/>
        </p:nvSpPr>
        <p:spPr>
          <a:xfrm>
            <a:off x="10117876" y="-315720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D7AA52B-569C-8548-8213-B018AB065096}"/>
              </a:ext>
            </a:extLst>
          </p:cNvPr>
          <p:cNvSpPr txBox="1"/>
          <p:nvPr userDrawn="1"/>
        </p:nvSpPr>
        <p:spPr>
          <a:xfrm>
            <a:off x="561936" y="6377834"/>
            <a:ext cx="21274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PROPRIETARY + CONFIDENTIAL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 2">
    <p:bg>
      <p:bgPr>
        <a:solidFill>
          <a:srgbClr val="374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96FAB85-F110-6F4D-8CB7-8C17233652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465" y="1693433"/>
            <a:ext cx="10790333" cy="1014984"/>
          </a:xfrm>
        </p:spPr>
        <p:txBody>
          <a:bodyPr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465" y="2592513"/>
            <a:ext cx="10790333" cy="73152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9B45250-7EDA-4D4C-9D19-D9853B6D172E}"/>
              </a:ext>
            </a:extLst>
          </p:cNvPr>
          <p:cNvSpPr/>
          <p:nvPr userDrawn="1"/>
        </p:nvSpPr>
        <p:spPr>
          <a:xfrm>
            <a:off x="5870347" y="6863052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15E336E-6D89-4554-814B-CB45436B3F6C}"/>
              </a:ext>
            </a:extLst>
          </p:cNvPr>
          <p:cNvSpPr/>
          <p:nvPr userDrawn="1"/>
        </p:nvSpPr>
        <p:spPr>
          <a:xfrm flipV="1">
            <a:off x="12197050" y="1869214"/>
            <a:ext cx="154897" cy="230873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D1694D33-1CD2-4483-BF9F-404BA2987453}"/>
              </a:ext>
            </a:extLst>
          </p:cNvPr>
          <p:cNvSpPr/>
          <p:nvPr userDrawn="1"/>
        </p:nvSpPr>
        <p:spPr>
          <a:xfrm>
            <a:off x="10117876" y="-315720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B5B12987-249C-2846-B79F-9CAE55619885}"/>
              </a:ext>
            </a:extLst>
          </p:cNvPr>
          <p:cNvSpPr txBox="1"/>
          <p:nvPr userDrawn="1"/>
        </p:nvSpPr>
        <p:spPr>
          <a:xfrm>
            <a:off x="561936" y="6377834"/>
            <a:ext cx="212741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PROPRIETARY + CONFIDENTIAL</a:t>
            </a:r>
          </a:p>
        </p:txBody>
      </p:sp>
      <p:pic>
        <p:nvPicPr>
          <p:cNvPr id="13" name="Graphic 22">
            <a:extLst>
              <a:ext uri="{FF2B5EF4-FFF2-40B4-BE49-F238E27FC236}">
                <a16:creationId xmlns="" xmlns:a16="http://schemas.microsoft.com/office/drawing/2014/main" id="{E6476DAC-8E90-D546-8642-962BC469B9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0465" y="585965"/>
            <a:ext cx="1292807" cy="79557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95316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 3">
    <p:bg>
      <p:bgPr>
        <a:solidFill>
          <a:srgbClr val="374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ircuit board&#10;&#10;Description automatically generated">
            <a:extLst>
              <a:ext uri="{FF2B5EF4-FFF2-40B4-BE49-F238E27FC236}">
                <a16:creationId xmlns="" xmlns:a16="http://schemas.microsoft.com/office/drawing/2014/main" id="{648C1576-AD9C-CD44-B85B-E121A157FA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465" y="1693433"/>
            <a:ext cx="10790333" cy="1014984"/>
          </a:xfrm>
        </p:spPr>
        <p:txBody>
          <a:bodyPr anchor="ctr" anchorCtr="0"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465" y="2592513"/>
            <a:ext cx="10790333" cy="731520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E9B45250-7EDA-4D4C-9D19-D9853B6D172E}"/>
              </a:ext>
            </a:extLst>
          </p:cNvPr>
          <p:cNvSpPr/>
          <p:nvPr userDrawn="1"/>
        </p:nvSpPr>
        <p:spPr>
          <a:xfrm>
            <a:off x="5870347" y="6863052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15E336E-6D89-4554-814B-CB45436B3F6C}"/>
              </a:ext>
            </a:extLst>
          </p:cNvPr>
          <p:cNvSpPr/>
          <p:nvPr userDrawn="1"/>
        </p:nvSpPr>
        <p:spPr>
          <a:xfrm flipV="1">
            <a:off x="12197050" y="1869214"/>
            <a:ext cx="154897" cy="2308734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D1694D33-1CD2-4483-BF9F-404BA2987453}"/>
              </a:ext>
            </a:extLst>
          </p:cNvPr>
          <p:cNvSpPr/>
          <p:nvPr userDrawn="1"/>
        </p:nvSpPr>
        <p:spPr>
          <a:xfrm>
            <a:off x="10117876" y="-315720"/>
            <a:ext cx="1086165" cy="310668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E68C4823-4932-3E49-B0E8-807BAC21AF53}"/>
              </a:ext>
            </a:extLst>
          </p:cNvPr>
          <p:cNvSpPr txBox="1"/>
          <p:nvPr userDrawn="1"/>
        </p:nvSpPr>
        <p:spPr>
          <a:xfrm>
            <a:off x="9572265" y="6387995"/>
            <a:ext cx="22339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PROPRIETARY + CONFIDENTIAL</a:t>
            </a:r>
          </a:p>
        </p:txBody>
      </p:sp>
      <p:pic>
        <p:nvPicPr>
          <p:cNvPr id="12" name="Graphic 22">
            <a:extLst>
              <a:ext uri="{FF2B5EF4-FFF2-40B4-BE49-F238E27FC236}">
                <a16:creationId xmlns="" xmlns:a16="http://schemas.microsoft.com/office/drawing/2014/main" id="{B61ECB60-5D1E-684A-97FE-4863A5CAD3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17876" y="585965"/>
            <a:ext cx="1292807" cy="79557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89067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500" y="1070103"/>
            <a:ext cx="11303000" cy="5149756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2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2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2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533EED6-2275-B144-9F85-163B094A4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238" y="6438900"/>
            <a:ext cx="933262" cy="230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3957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500" y="1469985"/>
            <a:ext cx="11303000" cy="4749873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2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2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2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44500" y="808669"/>
            <a:ext cx="11303000" cy="481013"/>
          </a:xfrm>
        </p:spPr>
        <p:txBody>
          <a:bodyPr>
            <a:normAutofit/>
          </a:bodyPr>
          <a:lstStyle>
            <a:lvl1pPr marL="0" indent="0">
              <a:buNone/>
              <a:defRPr sz="2000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C4CCD2E-A507-AC41-962D-7304C9FA6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238" y="6438900"/>
            <a:ext cx="933262" cy="230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32657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A16F97C1-869C-C14C-8601-0EBCC3FF2F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238" y="6438900"/>
            <a:ext cx="933262" cy="230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54124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4500" y="335619"/>
            <a:ext cx="11303000" cy="53569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4500" y="1070103"/>
            <a:ext cx="11303000" cy="5149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Graphic 20">
            <a:extLst>
              <a:ext uri="{FF2B5EF4-FFF2-40B4-BE49-F238E27FC236}">
                <a16:creationId xmlns="" xmlns:a16="http://schemas.microsoft.com/office/drawing/2014/main" id="{36F64F1F-11DF-034C-823B-870A301AFE03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44500" y="6239783"/>
            <a:ext cx="638865" cy="393148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801C51E2-3826-B64A-98C4-91E8636F0E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238" y="6438900"/>
            <a:ext cx="933262" cy="230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1099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4" r:id="rId2"/>
    <p:sldLayoutId id="2147483686" r:id="rId3"/>
    <p:sldLayoutId id="2147483687" r:id="rId4"/>
    <p:sldLayoutId id="2147483650" r:id="rId5"/>
    <p:sldLayoutId id="2147483669" r:id="rId6"/>
    <p:sldLayoutId id="2147483654" r:id="rId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Arial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1pPr>
      <a:lvl2pPr marL="517525" indent="-220663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LucidaGrande" charset="0"/>
        <a:buChar char="−"/>
        <a:tabLst/>
        <a:defRPr sz="1800" kern="1200">
          <a:solidFill>
            <a:schemeClr val="bg2"/>
          </a:solidFill>
          <a:latin typeface="+mn-lt"/>
          <a:ea typeface="+mn-ea"/>
          <a:cs typeface="+mn-cs"/>
        </a:defRPr>
      </a:lvl2pPr>
      <a:lvl3pPr marL="750888" indent="-233363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Arial"/>
        <a:buChar char="•"/>
        <a:tabLst/>
        <a:defRPr sz="1600" kern="1200">
          <a:solidFill>
            <a:schemeClr val="bg2"/>
          </a:solidFill>
          <a:latin typeface="+mn-lt"/>
          <a:ea typeface="+mn-ea"/>
          <a:cs typeface="+mn-cs"/>
        </a:defRPr>
      </a:lvl3pPr>
      <a:lvl4pPr marL="919163" indent="-168275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LucidaGrande" charset="0"/>
        <a:buChar char="−"/>
        <a:tabLst/>
        <a:defRPr sz="1400" kern="1200">
          <a:solidFill>
            <a:schemeClr val="bg2"/>
          </a:solidFill>
          <a:latin typeface="+mn-lt"/>
          <a:ea typeface="+mn-ea"/>
          <a:cs typeface="+mn-cs"/>
        </a:defRPr>
      </a:lvl4pPr>
      <a:lvl5pPr marL="1087438" indent="-168275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SzPct val="70000"/>
        <a:buFont typeface="Arial"/>
        <a:buChar char="•"/>
        <a:tabLst/>
        <a:defRPr sz="12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4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008" userDrawn="1">
          <p15:clr>
            <a:srgbClr val="F26B43"/>
          </p15:clr>
        </p15:guide>
        <p15:guide id="5" pos="34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ABEEA61-C189-0B46-9ADA-FFFFC01702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altLang="zh-CN" spc="16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DUBBO</a:t>
            </a:r>
            <a:endParaRPr lang="en-US" spc="16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29A14611-C721-904C-AE00-C7CC7602D3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spc="16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   </a:t>
            </a:r>
            <a:r>
              <a:rPr lang="en-US" altLang="zh-CN" spc="16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PROVIDER</a:t>
            </a:r>
            <a:endParaRPr lang="en-US" altLang="zh-CN" spc="160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8412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Protocol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 Export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原理：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就是将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proxyFactory.getInvoker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创建的代理类 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对象，通过协议暴露给外部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方式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: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本地暴露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远程暴露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暴露本地服务和暴露远程服务的区别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暴露本地服务：指暴露在用一个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JVM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里面，不用通过调用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zk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来进行远程通信。例如：在同一个服务，自己调用自己的接口，就没必要进行网络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连接来通信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暴露远程服务：指暴露给远程客户端的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和端口号，通过网络来实现通信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Protocol 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-Export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原理图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en-US" spc="17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81686" y="1070103"/>
            <a:ext cx="8975188" cy="5149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714" y="2380593"/>
            <a:ext cx="10790333" cy="1014984"/>
          </a:xfrm>
        </p:spPr>
        <p:txBody>
          <a:bodyPr/>
          <a:lstStyle/>
          <a:p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信息交换（</a:t>
            </a:r>
            <a:r>
              <a:rPr lang="en-US" altLang="zh-CN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Exchanger</a:t>
            </a:r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信息交换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Exchanger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作用：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封装请求响应模式，同步转异步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服务器的绑定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bind()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客户端的连接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connect()</a:t>
            </a:r>
          </a:p>
          <a:p>
            <a:pPr lvl="1">
              <a:buClrTx/>
            </a:pP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图片 4" descr="Exchang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670" y="3152316"/>
            <a:ext cx="8918917" cy="328658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zh-CN" altLang="en-US" dirty="0" smtClean="0"/>
              <a:t>网络传输</a:t>
            </a:r>
            <a:r>
              <a:rPr lang="en-US" altLang="zh-CN" dirty="0" smtClean="0"/>
              <a:t>Transporter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2235022"/>
          </a:xfrm>
        </p:spPr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err="1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Netty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创建连接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粘包、拆包处理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编码、解码</a:t>
            </a: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Netty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创建连接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en-US" spc="17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粘包、拆包处理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en-US" spc="17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64566" y="1350498"/>
            <a:ext cx="7399606" cy="4600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粘包、拆包处理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方案：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消息的定长，例如定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1000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就是在包尾增加回车或空格等特殊字符作为切割，典型的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FTP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协议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将消息分为消息头消息体。例如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数据包格式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17785" y="1069975"/>
            <a:ext cx="7807569" cy="5149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consumer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请求编码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的消息头是一个定长的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16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个字节。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1-2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个字节：是一个魔数数字：就是一个固定的数字 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3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个字节：是双向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有去有回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或单向（有去无回）的标记 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第四个字节：？？？ （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request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没有第四个字节）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5-12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个字节：请求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id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long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8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个字节。异步变同步的全局唯一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ID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，用来做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consumer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provider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的来回通信标记。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13-16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个字节：消息体的长度，也就是消息头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+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请求数据的长度。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F2F5CA-1F3C-F041-A81C-729DF8D5A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616984"/>
            <a:ext cx="10790333" cy="1014984"/>
          </a:xfrm>
        </p:spPr>
        <p:txBody>
          <a:bodyPr/>
          <a:lstStyle/>
          <a:p>
            <a:r>
              <a:rPr lang="zh-CN" altLang="en-US" dirty="0" smtClean="0"/>
              <a:t>目录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BDF0BEE-D684-7644-AECB-92B4398AE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631968"/>
            <a:ext cx="10790333" cy="3424541"/>
          </a:xfrm>
        </p:spPr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拓展点（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协议（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Protocol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信息交换（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Exchanger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网络传输（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Transporter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注册（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Register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订阅（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Subscribe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通知（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Notify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u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Dubbo2.7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新特性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accent1"/>
              </a:buClr>
              <a:buFont typeface="Wingdings" pitchFamily="2" charset="2"/>
              <a:buChar char="u"/>
            </a:pP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4000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Transporter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– provider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响应结果编码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的消息头是一个定长的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16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个字节。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1-2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个字节：是一个魔数数字：就是一个固定的数字 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3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个字节：序列号组件类型，它用于和客户端约定的序列号编码号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第四个字节：它是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response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的结果响应码  例如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OK=20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5-12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个字节：请求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id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long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8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个字节。异步变同步的全局唯一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ID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，用来做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consumer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provider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的来回通信标记。</a:t>
            </a: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第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13-16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个字节：消息体的长度，也就是消息头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+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请求数据的长度。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zh-CN" altLang="en-US" dirty="0" smtClean="0"/>
              <a:t>注册</a:t>
            </a:r>
            <a:r>
              <a:rPr lang="en-US" dirty="0" smtClean="0"/>
              <a:t>Register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1998539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创建</a:t>
            </a:r>
            <a:r>
              <a:rPr lang="en-US" altLang="zh-CN" spc="170" dirty="0" err="1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zk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持久化节点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创建临时节点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Register –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ZK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持久化节点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一旦被创建，触发主动删除掉，否则就一直存储在</a:t>
            </a:r>
            <a:r>
              <a:rPr lang="en-US" altLang="zh-CN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ZK</a:t>
            </a: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里面</a:t>
            </a:r>
            <a:endParaRPr lang="en-US" spc="170" dirty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Register –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ZK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临时节点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与客户端会话绑定，一旦客户端会话失效，这个客户端端所创建的所有临时节点都会被删除</a:t>
            </a:r>
            <a:endParaRPr lang="en-US" spc="170" dirty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714" y="2380593"/>
            <a:ext cx="10790333" cy="1014984"/>
          </a:xfrm>
        </p:spPr>
        <p:txBody>
          <a:bodyPr/>
          <a:lstStyle/>
          <a:p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订阅（</a:t>
            </a:r>
            <a:r>
              <a:rPr lang="en-US" altLang="zh-CN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Subscribe</a:t>
            </a:r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订阅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Subscribe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服务发布过程中的订阅</a:t>
            </a: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订阅</a:t>
            </a:r>
            <a:r>
              <a:rPr lang="en-US" dirty="0" smtClean="0">
                <a:solidFill>
                  <a:srgbClr val="000000"/>
                </a:solidFill>
              </a:rPr>
              <a:t>override</a:t>
            </a:r>
            <a:r>
              <a:rPr lang="zh-CN" altLang="en-US" dirty="0" smtClean="0">
                <a:solidFill>
                  <a:srgbClr val="000000"/>
                </a:solidFill>
              </a:rPr>
              <a:t>数据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pPr lvl="1">
              <a:buClrTx/>
            </a:pPr>
            <a:r>
              <a:rPr lang="en-US" dirty="0" err="1" smtClean="0">
                <a:solidFill>
                  <a:srgbClr val="000000"/>
                </a:solidFill>
              </a:rPr>
              <a:t>AbstractRegistry</a:t>
            </a:r>
            <a:r>
              <a:rPr lang="zh-CN" altLang="en-US" dirty="0" smtClean="0">
                <a:solidFill>
                  <a:srgbClr val="000000"/>
                </a:solidFill>
              </a:rPr>
              <a:t>和</a:t>
            </a:r>
            <a:r>
              <a:rPr lang="en-US" dirty="0" err="1" smtClean="0">
                <a:solidFill>
                  <a:srgbClr val="000000"/>
                </a:solidFill>
              </a:rPr>
              <a:t>FailbackRegistry</a:t>
            </a:r>
            <a:r>
              <a:rPr lang="zh-CN" altLang="en-US" dirty="0" smtClean="0">
                <a:solidFill>
                  <a:srgbClr val="000000"/>
                </a:solidFill>
              </a:rPr>
              <a:t>处理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pPr lvl="1">
              <a:buClrTx/>
            </a:pP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服务消费过程中的订阅</a:t>
            </a: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移除订阅失败的</a:t>
            </a: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由具体的子类向服务器端发送订阅请求</a:t>
            </a: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如果订阅发生失败了，尝试获取缓存</a:t>
            </a:r>
            <a:r>
              <a:rPr lang="en-US" altLang="zh-CN" dirty="0" err="1" smtClean="0">
                <a:solidFill>
                  <a:srgbClr val="000000"/>
                </a:solidFill>
              </a:rPr>
              <a:t>url</a:t>
            </a:r>
            <a:r>
              <a:rPr lang="zh-CN" altLang="en-US" dirty="0" smtClean="0">
                <a:solidFill>
                  <a:srgbClr val="000000"/>
                </a:solidFill>
              </a:rPr>
              <a:t>，然后进行失败通知或者如果开启了启动时检测，则直接抛出异常</a:t>
            </a:r>
          </a:p>
          <a:p>
            <a:pPr lvl="1">
              <a:buClrTx/>
            </a:pPr>
            <a:r>
              <a:rPr lang="zh-CN" altLang="en-US" dirty="0" smtClean="0">
                <a:solidFill>
                  <a:srgbClr val="000000"/>
                </a:solidFill>
              </a:rPr>
              <a:t>将失败的订阅请求记录到失败列表，定时重试</a:t>
            </a:r>
          </a:p>
          <a:p>
            <a:pPr lvl="1">
              <a:buClrTx/>
            </a:pP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714" y="2380593"/>
            <a:ext cx="10790333" cy="1014984"/>
          </a:xfrm>
        </p:spPr>
        <p:txBody>
          <a:bodyPr/>
          <a:lstStyle/>
          <a:p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通知（</a:t>
            </a:r>
            <a:r>
              <a:rPr lang="en-US" altLang="zh-CN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Notify</a:t>
            </a:r>
            <a:r>
              <a:rPr lang="zh-CN" altLang="en-US" spc="17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通知</a:t>
            </a:r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Notify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服务发布过程中的通知</a:t>
            </a: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dirty="0" err="1" smtClean="0">
                <a:solidFill>
                  <a:srgbClr val="000000"/>
                </a:solidFill>
              </a:rPr>
              <a:t>OverrideListener.notify</a:t>
            </a:r>
            <a:r>
              <a:rPr lang="en-US" smtClean="0">
                <a:solidFill>
                  <a:srgbClr val="000000"/>
                </a:solidFill>
              </a:rPr>
              <a:t>()</a:t>
            </a:r>
          </a:p>
          <a:p>
            <a:pPr lvl="1">
              <a:buClrTx/>
            </a:pP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服务消费过程中的通知</a:t>
            </a:r>
            <a:endParaRPr lang="en-US" altLang="zh-CN" spc="170" dirty="0" smtClean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dirty="0" err="1" smtClean="0">
                <a:solidFill>
                  <a:srgbClr val="000000"/>
                </a:solidFill>
              </a:rPr>
              <a:t>RegistryDirectory.notify</a:t>
            </a:r>
            <a:r>
              <a:rPr lang="en-US" dirty="0" smtClean="0">
                <a:solidFill>
                  <a:srgbClr val="000000"/>
                </a:solidFill>
              </a:rPr>
              <a:t>()</a:t>
            </a:r>
            <a:endParaRPr lang="en-US" spc="170" dirty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en-US" altLang="zh-CN" dirty="0" smtClean="0"/>
              <a:t>Dubbo2.7</a:t>
            </a:r>
            <a:r>
              <a:rPr lang="zh-CN" altLang="en-US" dirty="0" smtClean="0"/>
              <a:t>新特性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2235022"/>
          </a:xfrm>
        </p:spPr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全面拥抱</a:t>
            </a: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Apache</a:t>
            </a: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编程模型新特性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Cloud Native</a:t>
            </a: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新特性</a:t>
            </a: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Dubbo2.7</a:t>
            </a:r>
            <a:r>
              <a:rPr lang="zh-CN" altLang="en-US" dirty="0" smtClean="0">
                <a:solidFill>
                  <a:schemeClr val="tx2"/>
                </a:solidFill>
              </a:rPr>
              <a:t>新特性 </a:t>
            </a:r>
            <a:r>
              <a:rPr lang="en-US" altLang="zh-CN" dirty="0" smtClean="0">
                <a:solidFill>
                  <a:schemeClr val="tx2"/>
                </a:solidFill>
              </a:rPr>
              <a:t>– </a:t>
            </a:r>
            <a:r>
              <a:rPr lang="zh-CN" altLang="en-US" dirty="0" smtClean="0">
                <a:solidFill>
                  <a:schemeClr val="tx2"/>
                </a:solidFill>
              </a:rPr>
              <a:t>全面拥抱</a:t>
            </a:r>
            <a:r>
              <a:rPr lang="en-US" altLang="zh-CN" dirty="0" smtClean="0">
                <a:solidFill>
                  <a:schemeClr val="tx2"/>
                </a:solidFill>
              </a:rPr>
              <a:t>Apache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Maven </a:t>
            </a:r>
            <a:r>
              <a:rPr lang="en-US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Gav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调整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 Package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调整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com.alibaba.dubbo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-&gt; 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org.apache.dubbo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ASF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信息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/LICENSE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更新</a:t>
            </a:r>
            <a:endParaRPr lang="en-US" spc="170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总架构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lang="en-US" spc="17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6386" y="1070103"/>
            <a:ext cx="10578662" cy="49050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Dubbo2.7</a:t>
            </a:r>
            <a:r>
              <a:rPr lang="zh-CN" altLang="en-US" dirty="0" smtClean="0">
                <a:solidFill>
                  <a:schemeClr val="tx2"/>
                </a:solidFill>
              </a:rPr>
              <a:t>新特性 </a:t>
            </a:r>
            <a:r>
              <a:rPr lang="en-US" altLang="zh-CN" dirty="0" smtClean="0">
                <a:solidFill>
                  <a:schemeClr val="tx2"/>
                </a:solidFill>
              </a:rPr>
              <a:t>– </a:t>
            </a:r>
            <a:r>
              <a:rPr lang="zh-CN" altLang="en-US" dirty="0" smtClean="0">
                <a:solidFill>
                  <a:schemeClr val="tx2"/>
                </a:solidFill>
              </a:rPr>
              <a:t>编程模型新特性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基础设施（引入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java8+,netty4+,spring4+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特性）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全面异步编程（</a:t>
            </a:r>
            <a:r>
              <a:rPr lang="en-US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CompletableFuture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异步编程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原生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CompletableFuture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签名接口支持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服务端异步支持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消费端异步兼容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全面注解驱动编程</a:t>
            </a:r>
            <a:endParaRPr lang="en-US" spc="170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tx2"/>
                </a:solidFill>
              </a:rPr>
              <a:t>Dubbo2.7</a:t>
            </a:r>
            <a:r>
              <a:rPr lang="zh-CN" altLang="en-US" dirty="0" smtClean="0">
                <a:solidFill>
                  <a:schemeClr val="tx2"/>
                </a:solidFill>
              </a:rPr>
              <a:t>新特性 </a:t>
            </a:r>
            <a:r>
              <a:rPr lang="en-US" altLang="zh-CN" dirty="0" smtClean="0">
                <a:solidFill>
                  <a:schemeClr val="tx2"/>
                </a:solidFill>
              </a:rPr>
              <a:t>– Cloud Native</a:t>
            </a:r>
            <a:r>
              <a:rPr lang="zh-CN" altLang="en-US" dirty="0" smtClean="0">
                <a:solidFill>
                  <a:schemeClr val="tx2"/>
                </a:solidFill>
              </a:rPr>
              <a:t>新特性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ClrTx/>
            </a:pPr>
            <a:endParaRPr lang="en-US" spc="17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服务治理（注册中心精简，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Metrics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，服务短路）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分布式元信息管理（注册元信息，配置元信息，整合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Nacos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(https://nacos.io/zh-cn/docs/quick-start.html)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注册：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注册中心分离成注册中心、配置中心和元数据中心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配置：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支持外部化配置，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apollo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等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Spring cloud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整合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(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springmvc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 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整合，网关整合，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spring </a:t>
            </a: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restTemplate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适配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网关整合：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中心化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网关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服务导出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分布式</a:t>
            </a: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网关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RestTemplate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适配：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Rest</a:t>
            </a: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服务路由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协议切换</a:t>
            </a:r>
            <a:endParaRPr lang="en-US" altLang="zh-CN" spc="170" dirty="0" smtClean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</a:pPr>
            <a:endParaRPr lang="en-US" altLang="zh-CN" spc="170" dirty="0" smtClean="0">
              <a:latin typeface="微软雅黑" pitchFamily="34" charset="-122"/>
              <a:ea typeface="微软雅黑" pitchFamily="34" charset="-122"/>
            </a:endParaRPr>
          </a:p>
          <a:p>
            <a:pPr lvl="2">
              <a:buClrTx/>
              <a:buNone/>
            </a:pPr>
            <a:endParaRPr lang="en-US" spc="17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ABEEA61-C189-0B46-9ADA-FFFFC01702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zh-CN" altLang="en-US" spc="16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谢谢</a:t>
            </a:r>
            <a:endParaRPr lang="en-US" spc="16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8412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zh-CN" altLang="en-US" spc="17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拓展点</a:t>
            </a:r>
            <a:r>
              <a:rPr lang="en-US" altLang="zh-CN" spc="17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SPI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2235022"/>
          </a:xfrm>
        </p:spPr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err="1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ExtensionLoader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Adaptive</a:t>
            </a: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err="1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ProxyFactory</a:t>
            </a: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Dubbo</a:t>
            </a:r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与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JDK 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区别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不支持缓存；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设计了缓存对象，存在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ConcurrentMap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不支持默认值，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设计默认值：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@SPI("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")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代表默认的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对象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要用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for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循环判断对象，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getExtension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灵活方便，动态获取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对象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原始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 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不支持 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AOP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功能，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设计增加了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AOP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功能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原始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JDK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不支持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IOC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功能，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dubbo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设计增加了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IOC,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通过构造函数注入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SPI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ExtensionLoader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getExtensionLoader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(Class&lt;T&gt; type)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就是为接口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new 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一个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ExtensionLoader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然后缓存起来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getAdaptiveExtension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获取一个扩展类，如果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@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Adaptive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注解在类上就是一个装饰类；如果注解在方法上就是一个动态代理类，即自适应拓展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getExtension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(String name)</a:t>
            </a:r>
          </a:p>
          <a:p>
            <a:pPr lvl="1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获取一个指定对象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SPI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 Adaptive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设计目的：识别已知类和拓展未知类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注解在类上：代表人工实现，实现一个装饰类（设计模式中的装饰模式），它主要作用于识别已知类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AdaptiveCompiler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AdaptiveExtensionFactory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注解在方法上：代表自动生成和编译一个动态的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Adpative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类，它主要是用于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，因为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spi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的类是不固定、未知的扩展类，所以设计了动态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$Adaptive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类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BA3A58-99AB-CC4A-B7B9-3A1C4CFC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SPI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ProxyFactory</a:t>
            </a:r>
            <a:endParaRPr lang="en-US" spc="170" dirty="0">
              <a:solidFill>
                <a:schemeClr val="tx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A40217C-9E27-3A4B-8052-716AB21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Tx/>
            </a:pPr>
            <a:endParaRPr lang="en-US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设计目的：就是为了获取一个接口的代理类，例如获取一个远程接口的代理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作用：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getInvoker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: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针对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server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端，将服务对象，如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DemoServiceImpl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包装成一个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对象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2"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：它是一个可执行的对象，能够根据方法的名称、参数得到相应的执行结果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3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它里面有一个很重要的方法 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Result invoke(Invocation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invocation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</a:t>
            </a:r>
          </a:p>
          <a:p>
            <a:pPr lvl="3">
              <a:buClrTx/>
            </a:pP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Invocation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是包含了需要执行的方法和参数等重要信息，目前它只有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2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个实现类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RpcInvocation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en-US" altLang="zh-CN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MockInvocation</a:t>
            </a: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3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三种类型的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Invoker:</a:t>
            </a:r>
          </a:p>
          <a:p>
            <a:pPr lvl="4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本地执行类的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</a:p>
          <a:p>
            <a:pPr lvl="4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远程通信类的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</a:p>
          <a:p>
            <a:pPr lvl="4">
              <a:buClrTx/>
            </a:pP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多个远程通信执行类的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聚合成集群版的</a:t>
            </a:r>
            <a:r>
              <a:rPr lang="en-US" altLang="zh-CN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Invoker</a:t>
            </a:r>
          </a:p>
          <a:p>
            <a:pPr lvl="4">
              <a:buClrTx/>
            </a:pPr>
            <a:endParaRPr lang="en-US" altLang="zh-CN" spc="170" dirty="0" smtClean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>
              <a:buClrTx/>
            </a:pP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getProxy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: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针对</a:t>
            </a:r>
            <a:r>
              <a:rPr 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client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端，创建接口的代理对象，例如</a:t>
            </a:r>
            <a:r>
              <a:rPr lang="en-US" spc="170" dirty="0" err="1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DemoService</a:t>
            </a:r>
            <a:r>
              <a:rPr lang="zh-CN" altLang="en-US" spc="170" dirty="0" smtClean="0">
                <a:solidFill>
                  <a:schemeClr val="tx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的接口</a:t>
            </a:r>
            <a:endParaRPr lang="en-US" spc="170" dirty="0">
              <a:solidFill>
                <a:schemeClr val="tx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3A180FD-7BDE-5A4F-81A7-91140C9E0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2"/>
                </a:solidFill>
              </a:defRPr>
            </a:lvl1pPr>
          </a:lstStyle>
          <a:p>
            <a:fld id="{A883AF92-2EE4-1045-A36A-6AA14663644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684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E5DE2C-D2DD-3849-B90A-B9F641394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465" y="1576792"/>
            <a:ext cx="10790333" cy="1014984"/>
          </a:xfrm>
        </p:spPr>
        <p:txBody>
          <a:bodyPr/>
          <a:lstStyle/>
          <a:p>
            <a:r>
              <a:rPr lang="zh-CN" altLang="en-US" dirty="0" smtClean="0"/>
              <a:t>协议</a:t>
            </a:r>
            <a:r>
              <a:rPr lang="en-US" altLang="zh-CN" dirty="0" smtClean="0"/>
              <a:t>Protocol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F44096E-2B51-2644-9930-37A12151B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465" y="2983364"/>
            <a:ext cx="10790333" cy="2235022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en-US" altLang="zh-CN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Export</a:t>
            </a: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  <a:buFont typeface="Wingdings" pitchFamily="2" charset="2"/>
              <a:buChar char="Ø"/>
            </a:pPr>
            <a:r>
              <a:rPr lang="zh-CN" altLang="en-US" spc="170" dirty="0" smtClean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原理图</a:t>
            </a:r>
            <a:endParaRPr lang="en-US" altLang="zh-CN" spc="170" dirty="0" smtClean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buClr>
                <a:schemeClr val="bg1"/>
              </a:buClr>
            </a:pPr>
            <a:endParaRPr lang="en-US" altLang="zh-CN" spc="170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1487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CX 2018 Template">
  <a:themeElements>
    <a:clrScheme name="iCX2018 - v04">
      <a:dk1>
        <a:srgbClr val="374147"/>
      </a:dk1>
      <a:lt1>
        <a:srgbClr val="FFFFFF"/>
      </a:lt1>
      <a:dk2>
        <a:srgbClr val="000000"/>
      </a:dk2>
      <a:lt2>
        <a:srgbClr val="808285"/>
      </a:lt2>
      <a:accent1>
        <a:srgbClr val="0099A8"/>
      </a:accent1>
      <a:accent2>
        <a:srgbClr val="6BDAD5"/>
      </a:accent2>
      <a:accent3>
        <a:srgbClr val="4D4D4F"/>
      </a:accent3>
      <a:accent4>
        <a:srgbClr val="808285"/>
      </a:accent4>
      <a:accent5>
        <a:srgbClr val="A7A9AC"/>
      </a:accent5>
      <a:accent6>
        <a:srgbClr val="C7C8CA"/>
      </a:accent6>
      <a:hlink>
        <a:srgbClr val="0099A8"/>
      </a:hlink>
      <a:folHlink>
        <a:srgbClr val="6BDAD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CX 2018" id="{0FFEF244-3EF4-E643-8457-62E92334AED7}" vid="{2A943ECC-9F39-EC48-8E42-C944EF45A6D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8C59FB0-6F90-6147-9E46-5239104712B0}">
  <we:reference id="a3b40b4f-8edf-490e-9df1-7e66f93912bf" version="1.0.20.0" store="EXCatalog" storeType="EXCatalog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5794</TotalTime>
  <Words>1264</Words>
  <Application>Microsoft Macintosh PowerPoint</Application>
  <PresentationFormat>自定义</PresentationFormat>
  <Paragraphs>205</Paragraphs>
  <Slides>32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ICX 2018 Template</vt:lpstr>
      <vt:lpstr>DUBBO</vt:lpstr>
      <vt:lpstr>目录</vt:lpstr>
      <vt:lpstr>总架构</vt:lpstr>
      <vt:lpstr>拓展点SPI</vt:lpstr>
      <vt:lpstr>Dubbo SPI与JDK SPI区别</vt:lpstr>
      <vt:lpstr>SPI - ExtensionLoader</vt:lpstr>
      <vt:lpstr>SPI - Adaptive</vt:lpstr>
      <vt:lpstr>SPI - ProxyFactory</vt:lpstr>
      <vt:lpstr>协议Protocol</vt:lpstr>
      <vt:lpstr>Protocol - Export</vt:lpstr>
      <vt:lpstr>Protocol  -Export原理图</vt:lpstr>
      <vt:lpstr>信息交换（Exchanger）</vt:lpstr>
      <vt:lpstr>信息交换Exchanger</vt:lpstr>
      <vt:lpstr>网络传输Transporter</vt:lpstr>
      <vt:lpstr>Transporter – Netty创建连接</vt:lpstr>
      <vt:lpstr>Transporter – 粘包、拆包处理</vt:lpstr>
      <vt:lpstr>Transporter – 粘包、拆包处理</vt:lpstr>
      <vt:lpstr>Transporter – Dubbo数据包格式</vt:lpstr>
      <vt:lpstr>Transporter – consumer请求编码</vt:lpstr>
      <vt:lpstr>Transporter – provider响应结果编码</vt:lpstr>
      <vt:lpstr>注册Register</vt:lpstr>
      <vt:lpstr>Register – 创建ZK持久化节点</vt:lpstr>
      <vt:lpstr>Register – 创建ZK临时节点</vt:lpstr>
      <vt:lpstr>订阅（Subscribe）</vt:lpstr>
      <vt:lpstr>订阅Subscribe</vt:lpstr>
      <vt:lpstr>通知（Notify）</vt:lpstr>
      <vt:lpstr>通知Notify</vt:lpstr>
      <vt:lpstr>Dubbo2.7新特性</vt:lpstr>
      <vt:lpstr>Dubbo2.7新特性 – 全面拥抱Apache</vt:lpstr>
      <vt:lpstr>Dubbo2.7新特性 – 编程模型新特性</vt:lpstr>
      <vt:lpstr>Dubbo2.7新特性 – Cloud Native新特性</vt:lpstr>
      <vt:lpstr>谢谢</vt:lpstr>
    </vt:vector>
  </TitlesOfParts>
  <Manager/>
  <Company/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iCarbonX</dc:title>
  <dc:subject/>
  <dc:creator>iCarbonX</dc:creator>
  <cp:keywords/>
  <dc:description/>
  <cp:lastModifiedBy>simonPan</cp:lastModifiedBy>
  <cp:revision>370</cp:revision>
  <cp:lastPrinted>2016-09-23T21:48:40Z</cp:lastPrinted>
  <dcterms:created xsi:type="dcterms:W3CDTF">2016-09-12T22:26:46Z</dcterms:created>
  <dcterms:modified xsi:type="dcterms:W3CDTF">2019-03-12T14:15:45Z</dcterms:modified>
  <cp:category/>
</cp:coreProperties>
</file>